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Default Extension="emf" ContentType="image/x-emf"/>
  <Override PartName="/ppt/slides/slide14.xml" ContentType="application/vnd.openxmlformats-officedocument.presentationml.slide+xml"/>
  <Default Extension="rels" ContentType="application/vnd.openxmlformats-package.relationships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Default Extension="jpeg" ContentType="image/jpeg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ppt/embeddings/oleObject1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tags/tag4.xml" ContentType="application/vnd.openxmlformats-officedocument.presentationml.tags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Default Extension="wmf" ContentType="image/x-wmf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removePersonalInfoOnSave="1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57" r:id="rId3"/>
    <p:sldId id="399" r:id="rId4"/>
    <p:sldId id="390" r:id="rId5"/>
    <p:sldId id="400" r:id="rId6"/>
    <p:sldId id="391" r:id="rId7"/>
    <p:sldId id="359" r:id="rId8"/>
    <p:sldId id="403" r:id="rId9"/>
    <p:sldId id="404" r:id="rId10"/>
    <p:sldId id="361" r:id="rId11"/>
    <p:sldId id="362" r:id="rId12"/>
    <p:sldId id="363" r:id="rId13"/>
    <p:sldId id="364" r:id="rId14"/>
    <p:sldId id="395" r:id="rId15"/>
    <p:sldId id="365" r:id="rId16"/>
    <p:sldId id="366" r:id="rId17"/>
    <p:sldId id="386" r:id="rId18"/>
    <p:sldId id="367" r:id="rId19"/>
    <p:sldId id="368" r:id="rId20"/>
    <p:sldId id="370" r:id="rId21"/>
    <p:sldId id="411" r:id="rId22"/>
    <p:sldId id="371" r:id="rId23"/>
    <p:sldId id="369" r:id="rId24"/>
    <p:sldId id="378" r:id="rId25"/>
    <p:sldId id="379" r:id="rId26"/>
    <p:sldId id="401" r:id="rId27"/>
    <p:sldId id="402" r:id="rId28"/>
    <p:sldId id="407" r:id="rId29"/>
    <p:sldId id="408" r:id="rId30"/>
    <p:sldId id="406" r:id="rId31"/>
    <p:sldId id="372" r:id="rId32"/>
    <p:sldId id="412" r:id="rId33"/>
    <p:sldId id="382" r:id="rId34"/>
    <p:sldId id="383" r:id="rId35"/>
    <p:sldId id="384" r:id="rId36"/>
    <p:sldId id="385" r:id="rId37"/>
    <p:sldId id="396" r:id="rId38"/>
    <p:sldId id="392" r:id="rId39"/>
    <p:sldId id="397" r:id="rId40"/>
    <p:sldId id="393" r:id="rId41"/>
    <p:sldId id="410" r:id="rId4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7267" autoAdjust="0"/>
    <p:restoredTop sz="87839" autoAdjust="0"/>
  </p:normalViewPr>
  <p:slideViewPr>
    <p:cSldViewPr>
      <p:cViewPr varScale="1">
        <p:scale>
          <a:sx n="85" d="100"/>
          <a:sy n="85" d="100"/>
        </p:scale>
        <p:origin x="-800" y="-104"/>
      </p:cViewPr>
      <p:guideLst>
        <p:guide orient="horz" pos="4020"/>
        <p:guide orient="horz" pos="890"/>
        <p:guide orient="horz" pos="1434"/>
        <p:guide pos="884"/>
        <p:guide pos="5465"/>
        <p:guide pos="2971"/>
        <p:guide pos="27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2556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EFA4B-77C2-481A-ABD0-DB23CAD51848}" type="datetime8">
              <a:rPr lang="nl-NL" smtClean="0"/>
              <a:pPr/>
              <a:t>7/25/12 22:37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C337-BE69-40D5-A2C3-B572D8434EAF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2793701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C21D8-2BA0-4B3C-980A-4A3FF683EAE5}" type="datetime8">
              <a:rPr lang="nl-NL" smtClean="0"/>
              <a:pPr/>
              <a:t>7/25/12 22:20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935DF-413D-4C75-8A60-925A728E0BB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5766074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tartsheet met TNO-logo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0" name="Rechthoek 9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8" name="Ondertitel 2"/>
          <p:cNvSpPr>
            <a:spLocks noGrp="1"/>
          </p:cNvSpPr>
          <p:nvPr>
            <p:ph type="subTitle" idx="1"/>
          </p:nvPr>
        </p:nvSpPr>
        <p:spPr>
          <a:xfrm>
            <a:off x="1403350" y="234888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1805312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998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Alleen klein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03350" y="1303200"/>
            <a:ext cx="7272338" cy="900000"/>
          </a:xfrm>
        </p:spPr>
        <p:txBody>
          <a:bodyPr/>
          <a:lstStyle>
            <a:lvl1pPr>
              <a:lnSpc>
                <a:spcPts val="3200"/>
              </a:lnSpc>
              <a:defRPr sz="28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03350" y="2350800"/>
            <a:ext cx="7272338" cy="360000"/>
          </a:xfrm>
        </p:spPr>
        <p:txBody>
          <a:bodyPr/>
          <a:lstStyle>
            <a:lvl1pPr marL="0" indent="0" algn="l">
              <a:lnSpc>
                <a:spcPts val="16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Klik om de ondertitelstijl van het model te bewerken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Rechthoek 6"/>
          <p:cNvSpPr/>
          <p:nvPr userDrawn="1"/>
        </p:nvSpPr>
        <p:spPr bwMode="white">
          <a:xfrm>
            <a:off x="4678658" y="0"/>
            <a:ext cx="72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4293096"/>
            <a:ext cx="3024188" cy="2088654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9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2130573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Opsomming en of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8069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ekstbox  of groo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03350" y="2199600"/>
            <a:ext cx="7272338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7781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eeld naast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185738" indent="-185738">
              <a:buFontTx/>
              <a:buBlip>
                <a:blip r:embed="rId2"/>
              </a:buBlip>
              <a:defRPr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22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Beeld naast teks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16462" y="1342800"/>
            <a:ext cx="3959225" cy="720000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16462" y="2199600"/>
            <a:ext cx="3959225" cy="4182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185738" indent="0">
              <a:buFontTx/>
              <a:buNone/>
              <a:defRPr/>
            </a:lvl2pPr>
            <a:lvl3pPr marL="355600" indent="0">
              <a:buFontTx/>
              <a:buNone/>
              <a:defRPr/>
            </a:lvl3pPr>
            <a:lvl4pPr marL="542925" indent="0">
              <a:buFontTx/>
              <a:buNone/>
              <a:defRPr/>
            </a:lvl4pPr>
            <a:lvl5pPr marL="714375" indent="0">
              <a:buFontTx/>
              <a:buNone/>
              <a:defRPr/>
            </a:lvl5pPr>
          </a:lstStyle>
          <a:p>
            <a:pPr lvl="0"/>
            <a:r>
              <a:rPr lang="nl-NL" dirty="0" smtClean="0"/>
              <a:t>Klik om de modelstijlen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302418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staande afbeelding  toe en plaats deze vullend binnen dit kader</a:t>
            </a:r>
            <a:endParaRPr lang="nl-NL" dirty="0"/>
          </a:p>
        </p:txBody>
      </p:sp>
      <p:cxnSp>
        <p:nvCxnSpPr>
          <p:cNvPr id="8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5101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Lege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4816800" y="153968"/>
            <a:ext cx="1800000" cy="106680"/>
          </a:xfrm>
          <a:prstGeom prst="rect">
            <a:avLst/>
          </a:prstGeom>
        </p:spPr>
        <p:txBody>
          <a:bodyPr/>
          <a:lstStyle/>
          <a:p>
            <a:fld id="{52236286-4DC8-46DE-9269-8F728FBC0641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3" hasCustomPrompt="1"/>
          </p:nvPr>
        </p:nvSpPr>
        <p:spPr>
          <a:xfrm>
            <a:off x="1403350" y="1412875"/>
            <a:ext cx="7272338" cy="4968875"/>
          </a:xfrm>
          <a:effectLst>
            <a:outerShdw blurRad="127000" dist="25400" dir="2700000" algn="ctr" rotWithShape="0">
              <a:schemeClr val="tx1">
                <a:alpha val="55000"/>
              </a:schemeClr>
            </a:outerShdw>
          </a:effectLst>
        </p:spPr>
        <p:txBody>
          <a:bodyPr/>
          <a:lstStyle>
            <a:lvl1pPr marL="0" indent="0">
              <a:buFontTx/>
              <a:buNone/>
              <a:defRPr baseline="0"/>
            </a:lvl1pPr>
            <a:lvl2pPr marL="357188" indent="-171450">
              <a:buFontTx/>
              <a:buBlip>
                <a:blip r:embed="rId2"/>
              </a:buBlip>
              <a:defRPr/>
            </a:lvl2pPr>
            <a:lvl3pPr marL="542925" indent="-187325">
              <a:buFontTx/>
              <a:buBlip>
                <a:blip r:embed="rId2"/>
              </a:buBlip>
              <a:defRPr/>
            </a:lvl3pPr>
            <a:lvl4pPr marL="715963" indent="-173038">
              <a:buFontTx/>
              <a:buBlip>
                <a:blip r:embed="rId2"/>
              </a:buBlip>
              <a:defRPr/>
            </a:lvl4pPr>
            <a:lvl5pPr marL="901700" indent="-187325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nl-NL" dirty="0" smtClean="0"/>
              <a:t>Voeg hier een afbeelding toe en plaats deze linksonder</a:t>
            </a:r>
            <a:endParaRPr lang="nl-NL" dirty="0"/>
          </a:p>
        </p:txBody>
      </p:sp>
      <p:cxnSp>
        <p:nvCxnSpPr>
          <p:cNvPr id="7" name="Rechte verbindingslijn 8"/>
          <p:cNvCxnSpPr/>
          <p:nvPr userDrawn="1"/>
        </p:nvCxnSpPr>
        <p:spPr>
          <a:xfrm flipV="1">
            <a:off x="1220400" y="831600"/>
            <a:ext cx="0" cy="5550150"/>
          </a:xfrm>
          <a:prstGeom prst="line">
            <a:avLst/>
          </a:prstGeom>
          <a:ln w="127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6401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0" Type="http://schemas.openxmlformats.org/officeDocument/2006/relationships/image" Target="../media/image2.jpe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261469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403350" y="1342800"/>
            <a:ext cx="72723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403350" y="2199600"/>
            <a:ext cx="7272338" cy="4320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cxnSp>
        <p:nvCxnSpPr>
          <p:cNvPr id="8" name="Rechte verbindingslijn 7"/>
          <p:cNvCxnSpPr/>
          <p:nvPr/>
        </p:nvCxnSpPr>
        <p:spPr>
          <a:xfrm flipV="1">
            <a:off x="248400" y="162000"/>
            <a:ext cx="0" cy="54000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AutoShape 2" descr="data:image/jpeg;base64,/9j/4AAQSkZJRgABAQAAAQABAAD/2wCEAAkGBhQRERQUEhIWFBUWGBsYFxcXFxYZHRgbGBcVFxkcGBoXHCYeFxskGhUYIi8gJCcpLCwsHCAxNTAqNSYrLCkBCQoKDgwOGQ8PGi8jHiUxLykpNTA1LCwvKi0rKiwvLCwpLi8qLiwpKi8sLCwvLCwvLC8pLCwsLSw1LCwsLCwsLP/AABEIAH0ApQMBIgACEQEDEQH/xAAcAAADAAIDAQAAAAAAAAAAAAAABgcEBQECCAP/xABGEAABAgMFBAYFCQcDBQEAAAABAgMABBEFBhIhMQdBUWETIjJxgZEUQlJyoggjM1NiobHB0hUWNYKSstEkQ3Njk8Lh8Rj/xAAaAQEBAAMBAQAAAAAAAAAAAAAABAIDBQEG/8QAKREAAgIBAwMCBgMAAAAAAAAAAAECAxEEEjETIUEyUSIzUmFxkRSBof/aAAwDAQACEQMRAD8AuMEEEAEEEEAEEEK99tocrZaKvqxOKFUMooVq5/ZT9o+FYAZyaQhXn21WfJ1SlwzLg9VmigDzWTh8iYnYXbF5lGn+mkiftJboN3tPq+GvsxgXQu4zZ14PQp1tD6FdRpbiBQqWAppQSSR1uzQ1zMAbs7V7ZtIkWbJYEe0EFyne4ujYPgI7jZ/eKbzmJ/ogdR06x8LApFxQgAAAUAyAGgHLhHaAId/+dX3PprTqd/zS1/3OjnCRtC2eCx1stom1PvPVISlkt0TWgzDiiSVZAU3GPRd7b6ytmtdJMuUJ7CBmtZG5KfzNAN5iAXotqet2Y9MlZNaUSo6qkVUQEqxglRyUuueFIrTjrAH2sq5V4kJCmvSWxqEmYw+aCv7iI2Dm0K37Lp6Y0VoG95oFOe7pWqCvjDrcfbpKzKEtzqhLPjIqVk2s6VCvU7lZDiYpLTzb6KpUhxtQ1BSpKge6oIgCX3b+UNKPUTNtLlle0PnEeYAUnyPfFPs602phsOMOIdQrRSFBQPiN/KIDt0uJKSZbflihpTqiFy4I4E9IhPqpqKHdUikdZO4Fp2ewzP2W6taXWm3VtAdcYkBRSpvsvAVOgrygD0TBEx2f7bGZ0hibAlpnsiuTbh0oknNCvsq8CdIp0AEEEEAEEEEAEEEEAEEEJO1LaGmypbqUVMu1DSTnTitQ9lNdN5oOMAYG1PasizU9AxRybWMhqGgdFLG9XBPicqVWrhbH3Jlz062CpxaziDKyangXuA4NjTKvCMfYZdRqcW7aUy4Jh9LpASrMoXkrpF17SjXq7hQ7+zcoA6NNBKQlICUgUAAAAAyAAGgiUbfLoKdZbn2Qellsl4dejriCv5FGvcondFajo60FJKVAKSQQQRUEHIgjeKQAr7Nb6ptOSQ5UdMjqPJ4LA1p7KhmPEbjGDtN2ntWU1hThcmlj5tsnJI0xuUzCeA1UfEiX3jk5i69o9PKkKlpgKwIUTQjehYBrVBIIVw8RG32QXI/aDqrVn1h9RcOBJIVVaTmpwDs4cglFNKGlMMAFzNlcxabotC2FrUF0Ulo5KWN2Kn0bfBAoTy32uTkkMoS20hKEJFEpSAAByA0j7wQAm3q2TSFoKK3Gi26cy60QhRJ3qFClR5kVhDe+TmtCiZe0SkHcpog05lC+t5CLdBAHmy/Oxd6z5X0v0j0kpUOlHRkYUnIKqVErGKgNaa98XHZ/ehFoSDL6AEmmBxA0QtAAUkDcNCOREbuekkPNLacGJDiShQ4hQII8jET2PTSrNtabst05KKsFd6mxiBHvtHF4CAHPaNsjYtJKnGglma1DgHVc5Oga+9qOekJ1xNpsxZr/AOzrYCkhNEodXq37IWr12zuXXLu0uMKG0bZ41asuQQETCAehd4H2VcUHhu1HMBuSqoqMwY5iLbIb9uyz5sm0KoWhWBkr3EaNE7wRmg6bhkUxaYAIIIIAIIIIAxbUtNuWZcedVhbbSVqPJIrlxPAbzEJuVY67xWo7PTaKyzRASg9k0zba5gA4lca/ajebf7xqUJezWKqcfUFrSNSMWFpH8y6n+UcYpFyrsps+SZlk0qhNVqHrLOaz56cgIAjMg6q7NtqbXUSUxvzI6Mk4Vc1NqJB30rxEegELCgCCCDmCMwQeEKm0q4qbVky3kHkVUws7lb0k+yoCh8DuhI2M3/WhX7KnqodaJQyV69XVpVd49XiMtwqBZI0lo3xlmVlCllShkcIKqHgTpWM+13VJYdUjtBtRT3hJpEciW+514SI9TqHVhRMSWu6/eC2XHJxC0SjOia0GCpwISob1EFSiOemUY1pWHaF15gzEqovySyMYIJFK5JeA7ChWgcGXnhh82eOqEypI7JQcXgU0/EwzX8SDJLBFRVOvvRnC3dXvaM6791Tm1wYVytp0naaQG1ht6nWZWQFDiU7nBzHiBDZ0g4jzjzPbFwW3DjYV0S9aerXlvT4eUawWjaEnk630yBvIxfGnMfzR4r1JfDz+jxalTXwc+z7HqwKrHMQe4226VlkrRMMOpKlA1RhUBQU3lJh1a272URUvOJ5FpdfuqI3Rba7rBRBtrLWGUOIZtjb9BtqQn05BWDHzLSwFVPNtQHcIbJnb5Zaeyt5futH/AMiIlu1jagxayGUMsOI6JZVjWU5hQoRhTWmgOu6MjI9LhwUrUUpWvLjErv8AbcGperFn0mZg9XGOs2gnLKn0quQy5nSFGz7vW5bjTfTPdDKFKcOIhCVJAoCG0dZyvFWRrrFQuPspk7MAWlPTP0zecAqPcTo2O7PmYAj1pbKLRMm7acw4r0kKDpbNS5gGalk+qsZEIGgB0NBFh2U34/acilSyOnaoh4cSB1V04KGffiG6HNSQRQioO6IFIg3fvF0QqJSZoBXQIcPU/wC25lX2a8YAv0EEEAEEcKUAKnICEW8d+sWJuX7OYLh37jgG7v8A/sa52Rgss1WWxrWZE/uUsWpeOYnVkdDLlSkEnLq/NM5nlVXhFrXeGWGsw1/Wn8jEal5RDYwoQlI4AAR9okerfhEMtc/CLE1bTC+y+0eQWn8KxPdrezH05PpknlNtipCTTpgnMUI0cTuO/ThRfjIk55xsjo3FI90kfdpBav3QjrveJsNme2FD7Zl7QUGphpKqrXkHUoBKq17LgANRvpUbwNHs8dXbD00ohLDKFVQQPbUSlGEnOiRmQeHGMX5Q9hsNutPoSEPOii8Oi6V6yh7QFBXfvhLujeNEsOgfR0dTiCyD6wFMQOdKUoR/7ii1KUeMlV6Uo+nOD0zYVhsyiSEKxKV2lkip5chyjGv0f9GvvT/cIlqClQBTQgioIoQe474o14P4Uj3WvyjRG1ShKKWMInhcp1yio4wiewQQRCcwarmXZlJlp30iWZdosZrQkkdXiRWMiauBYQPWYlkngHCPuC4Tw6aYamhzIqaHvG+OsVQ1LjFRSLYatwgopDvIXDsSvzcvKqPAqC/uUoxqNtFhMM2M50LLbQS40eohKa9cJ3D7UL5jTX6tJwWe43jVgUpHVJqMlgjXTTdG6vU7mk0b6tZukotcla2SvYrHkifq6f0rWn8oboQ9jFpIVZUs0D10INUngXFkEcRmIfIrTT4L00+AiU/KEu70si3NJHXl1gKP/TcISfJeA+JirRpr5SCX5CaaWQAplYqSAAcJIJJyGYEenpi7PLw+nWbLPk1WUBK/fR1FnlUpr4xxCF8nO16ycwyo/ROhQ7nE/wCWzBADXf8At0ikug0qKuHkdE+Op8IRoy7Xm+lfdWfWWad1aJ+4CMSOPbPfJs4F1jsm2EEfeRk1POJbR2lGg/yeQGcUyybnsMJFUBxe9SxXyBySI9qplZwZU0St44JXWOyNR3xZF2W0RQtNke4n/Eai0LkSzmaU9EeKDl/ScvKkbnpJLhm+WhmuHkjm2mc9MtliVGaWUpSrvWekX8GHyMd7Yu+1NJo4mhHZUnIp7uI5GNFY816Za05NagrWU9ylYU/AIb4ambU1jwe6uxqxKPgnypKcs0ktnpWd4oSPFOqDzGUUhjbDJzcgGF4pd5IQKLzSrCRXCsZDT1qeMY5jdX02bST8gh/oQ09hbq411a1pXEnsq11pXnGddimpbl45M6rVZGW5eO7NKlQIqDUHeI5hEVdGcljWVfxD2a4fNKuqY5F7Z1jJ+WxAb8Kk18U9U+AjR0c+hpk38fd6JJ/4x5JgrGtuntklJfF6TJrUokUUnAug4AKpDcNu9lLBCmngOCmEH8FmNkdJJru8G6Ohk1lvBpIVtor1JVI9pxPkAo/4jc3i2i2YohUqHxXtI6MBI5iq8u7TuhCvfelE2ltLaVAJJJxUzqABoe/zhXRONiyjyrTTjasrsiiXQmFy7MstBopKEnzAJB5GsWyQtRDrKXqhKSmpJNMO4gnkaiPL7V6px1IRLy1AAADhUqlBTU9UeMb+7ezi0LVBTMzpaaQQSgqK6Ys+q2khA04xupUoyeXyUaeMoTe5rv48lIvZtwkZPEllXpTo9Vo9QH7TnZ/pxQiJs+2byKBdJlZKtQCFJQRuwp7T6uZy7tIo91djlnyNFdH07o/3HqKofso7KfInnDxTKKy48u3StlVlzE6ylRycDZOleiW8muo4wQu35FbTn6Z/6p/T/mcggCrEQRsbxSBZmXUbsRUnuUcQ/GnhGujiNYeD5yS2tpm9uS6EzjeLeFJHeRlFSiIpUQQQaEZgjdDlZW0QpAS+gqp66KVPek5V7or090YrbIu0l8YLbIfI0187T9GkJt4GhQw4U+9gIT8REYCtocvTJLh5YU/qhE2p34XMWc+02zhSvCCa4lUC0qOQyAyEV9aGcZLv5FeUkxK2d2fglVOn/ccIHc2EivmtXlDTHzsezixZsglQKVKbWsgih67qlCvgRH0jnX/MZytT82RwYod4P4Wj3WvyieGKHeD+Fo91r8oyp9M/wZaf0z/BPYIIInJRwuLYUu+0700u051x220K9XmI3buzizVa2fLeDSR+AEKt170iUStKmyvEQaggUoKaGN47tJRTqsrJ5kD8Kx0aboRgk2dajUVxrSb7mPeW4tmsSrqkyMulRGFJ6NJOImgpXTjlwiFWjKoctVppCEpSgpqEgAdUFxWnLKKlbt43Jo4nCEoTUhI0HE8zTfEzuSkvzcxMHnTvWqv3JEYO3c5SXCRg7t7lNcJY/tj1Drs1ScT53UQPGq4SopFwLPLcsVnVxWL+UZD8zGjTLNiJtJHNqfsM8cKMcxpL7WqJWz5p6tMDS6e8QUp+IiOqdogFyrANpzM+4n60L1p9It5XEcIIfvk62TgkX3lD6V2g7m00/uUqCAHm+N3PSUBbY+dRoPaT7PfvHjxiaKSQSCKEZEHdFujSW7dNqa6x6jntp3+8PW/GJL6N/wAUeSHUaXe90eSVwQxT1xJls9UB0cUmh8Uq/KsatdhTA1Yc/oMQuuS5RzZVTjyjBjgxsWrvTKtGHP6SPxjbyOz59f0hS0O/EfJOX3wVc5cIRpnLhHN+9Zb/AIR+UK8Pd8buvPKZ6FGMIbwk1SN/MwvfuZN/U/Ej9Ubba5ObwjdfVN2PCZpDFDvB/C0e61+UK5uZN/U/Ej9UOVsWU4uz0tJTVwJbBTUerSuZNIyqhJKWV4M6K5KM8p8EzgjdfuZN/U/Ej9UH7mTf1PxI/VGjpz9mTdKz6X+jSwRuv3Mm/qfiR+qD9zJv6n4kfqh05+zHSs+l/oS74Wh0Mo4a5r6ie9Wvw1MY9xJDopRJIzcJWe7RP3CvjGJfizHn7Ql7PCaOVTVNQaKcoRUitKIz5AxYrG2aBASHnBhSAAhFdAKCqjn5CKVVPpqKXPdlapn0lFLu3lmhu3d5U05TMNpPXV+Q5n7tYqzTYSAlIoAAABuAyEdJWUQ0kIbSEpGgEfWKqalWvuW0UKpfcIkXyhrw4JZmTRmt9eJQGuBB6op9pwinumK7EMsmyXrXvI6++0pDEovJKwQPmjhaTmNVKq4eVeUbigq1x7v+gyEvL+shsY/fV1l/Eo+FII3sEAEEEEAEEEEAEEEEAEEEEAEEEEAEEEEAEYtqWiiXZcecNENoUtR5JBJ/CMqEHbi2o2O9hXhAU2VClcaQsdXl1sJr9nnACXsUs5c/aM3aj4rRSgiu5bmtPdb6vcqLlC5s8u8iSs6XabzqgLUqlCpTgClE+dByAhjgAggggAgpBBABBBBAH//Z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 descr="http://ecppm.rabygg.is/Portals/3/Skins/ecppm/images/logo.jp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7937"/>
            <a:ext cx="3906451" cy="663676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433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61" r:id="rId4"/>
    <p:sldLayoutId id="2147483662" r:id="rId5"/>
    <p:sldLayoutId id="2147483663" r:id="rId6"/>
    <p:sldLayoutId id="2147483655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85738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1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57188" indent="-171450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1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2925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1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715963" indent="-1730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1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901700" indent="-185738" algn="l" defTabSz="914400" rtl="0" eaLnBrk="1" latinLnBrk="0" hangingPunct="1">
        <a:lnSpc>
          <a:spcPts val="2810"/>
        </a:lnSpc>
        <a:spcBef>
          <a:spcPts val="0"/>
        </a:spcBef>
        <a:buFontTx/>
        <a:buBlip>
          <a:blip r:embed="rId11"/>
        </a:buBlip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9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Relationship Id="rId3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4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w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Collaborative engineering with </a:t>
            </a:r>
            <a:r>
              <a:rPr lang="en-US" dirty="0" smtClean="0"/>
              <a:t>IFC</a:t>
            </a:r>
            <a:br>
              <a:rPr lang="en-US" dirty="0" smtClean="0"/>
            </a:br>
            <a:r>
              <a:rPr lang="en-US" sz="2400" b="0" dirty="0" smtClean="0"/>
              <a:t>new </a:t>
            </a:r>
            <a:r>
              <a:rPr lang="en-US" sz="2400" b="0" dirty="0"/>
              <a:t>insights and technology   </a:t>
            </a:r>
            <a:endParaRPr lang="nl-NL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
Léon van </a:t>
            </a:r>
            <a:r>
              <a:rPr lang="nl-NL" dirty="0" smtClean="0"/>
              <a:t>Berlo - </a:t>
            </a:r>
            <a:r>
              <a:rPr lang="nl-NL" dirty="0" err="1" smtClean="0"/>
              <a:t>leon.vanberlo</a:t>
            </a:r>
            <a:r>
              <a:rPr lang="nl-NL" dirty="0" smtClean="0"/>
              <a:t>@tno.nl</a:t>
            </a:r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028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Misconception (</a:t>
            </a:r>
            <a:r>
              <a:rPr lang="en-US" dirty="0" smtClean="0"/>
              <a:t>misinterpretation)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403350" y="2057400"/>
            <a:ext cx="7272338" cy="4182150"/>
          </a:xfrm>
        </p:spPr>
        <p:txBody>
          <a:bodyPr/>
          <a:lstStyle/>
          <a:p>
            <a:r>
              <a:rPr lang="en-US" dirty="0" smtClean="0"/>
              <a:t>Shared data model is </a:t>
            </a:r>
            <a:r>
              <a:rPr lang="en-US" i="1" dirty="0" smtClean="0"/>
              <a:t>NOT </a:t>
            </a:r>
            <a:r>
              <a:rPr lang="en-US" dirty="0" smtClean="0"/>
              <a:t>equal to:</a:t>
            </a:r>
          </a:p>
          <a:p>
            <a:pPr lvl="1"/>
            <a:r>
              <a:rPr lang="en-US" dirty="0" smtClean="0"/>
              <a:t>Shared</a:t>
            </a:r>
            <a:r>
              <a:rPr lang="en-US" dirty="0" smtClean="0"/>
              <a:t> BIM model instance</a:t>
            </a:r>
          </a:p>
          <a:p>
            <a:pPr lvl="1"/>
            <a:r>
              <a:rPr lang="en-US" dirty="0" smtClean="0"/>
              <a:t>Shared data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“Shared data model”</a:t>
            </a:r>
            <a:r>
              <a:rPr lang="en-US" dirty="0" smtClean="0"/>
              <a:t> comes from </a:t>
            </a:r>
            <a:r>
              <a:rPr lang="en-US" dirty="0" smtClean="0"/>
              <a:t>the need to share/distribute data in a standardized way….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“</a:t>
            </a:r>
            <a:r>
              <a:rPr lang="en-US" dirty="0" smtClean="0"/>
              <a:t>shared </a:t>
            </a:r>
            <a:r>
              <a:rPr lang="en-US" dirty="0" smtClean="0"/>
              <a:t>data </a:t>
            </a:r>
            <a:r>
              <a:rPr lang="en-US" dirty="0" smtClean="0"/>
              <a:t>model” </a:t>
            </a:r>
            <a:r>
              <a:rPr lang="en-US" dirty="0" smtClean="0"/>
              <a:t>== creating </a:t>
            </a:r>
            <a:r>
              <a:rPr lang="en-US" dirty="0" smtClean="0"/>
              <a:t>agreements (standards)</a:t>
            </a:r>
          </a:p>
          <a:p>
            <a:endParaRPr lang="en-US" dirty="0"/>
          </a:p>
        </p:txBody>
      </p:sp>
      <p:graphicFrame>
        <p:nvGraphicFramePr>
          <p:cNvPr id="31746" name="Object 2"/>
          <p:cNvGraphicFramePr>
            <a:graphicFrameLocks noChangeAspect="1"/>
          </p:cNvGraphicFramePr>
          <p:nvPr/>
        </p:nvGraphicFramePr>
        <p:xfrm>
          <a:off x="5257800" y="4840943"/>
          <a:ext cx="3810000" cy="2017058"/>
        </p:xfrm>
        <a:graphic>
          <a:graphicData uri="http://schemas.openxmlformats.org/presentationml/2006/ole">
            <p:oleObj spid="_x0000_s31746" name="Visio" r:id="rId3" imgW="6807200" imgH="3619500" progId="">
              <p:embed/>
            </p:oleObj>
          </a:graphicData>
        </a:graphic>
      </p:graphicFrame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8975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124200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huh…?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why do you want a “central” </a:t>
            </a:r>
            <a:r>
              <a:rPr lang="en-US" dirty="0" err="1" smtClean="0"/>
              <a:t>modelserver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7730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edge.ebaumsworld.com/picture/jimbo056/gangsta_gadg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93096"/>
            <a:ext cx="3779912" cy="2637148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Why</a:t>
            </a:r>
            <a:r>
              <a:rPr lang="nl-NL" dirty="0" smtClean="0"/>
              <a:t> a ‘</a:t>
            </a:r>
            <a:r>
              <a:rPr lang="nl-NL" dirty="0" err="1" smtClean="0"/>
              <a:t>central</a:t>
            </a:r>
            <a:r>
              <a:rPr lang="nl-NL" dirty="0" smtClean="0"/>
              <a:t> modelserver’?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204864"/>
            <a:ext cx="7272338" cy="4182150"/>
          </a:xfrm>
        </p:spPr>
        <p:txBody>
          <a:bodyPr/>
          <a:lstStyle/>
          <a:p>
            <a:r>
              <a:rPr lang="en-US" dirty="0" smtClean="0"/>
              <a:t>Sharing large files (data)…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 smtClean="0">
                <a:sym typeface="Wingdings"/>
              </a:rPr>
              <a:t>What information do you share?</a:t>
            </a:r>
            <a:endParaRPr lang="en-US" b="1" dirty="0" smtClean="0"/>
          </a:p>
          <a:p>
            <a:r>
              <a:rPr lang="en-US" dirty="0" smtClean="0"/>
              <a:t>Merging / synchronization</a:t>
            </a:r>
          </a:p>
          <a:p>
            <a:r>
              <a:rPr lang="en-US" dirty="0" smtClean="0"/>
              <a:t>Revision management</a:t>
            </a:r>
          </a:p>
          <a:p>
            <a:r>
              <a:rPr lang="en-US" dirty="0" smtClean="0"/>
              <a:t>Alerts</a:t>
            </a:r>
          </a:p>
          <a:p>
            <a:r>
              <a:rPr lang="en-US" dirty="0" smtClean="0"/>
              <a:t>Knowing who to blame</a:t>
            </a:r>
          </a:p>
          <a:p>
            <a:r>
              <a:rPr lang="en-US" dirty="0" smtClean="0"/>
              <a:t>Etc</a:t>
            </a:r>
            <a:r>
              <a:rPr lang="en-US" dirty="0" smtClean="0"/>
              <a:t>… </a:t>
            </a:r>
          </a:p>
          <a:p>
            <a:r>
              <a:rPr lang="en-US" dirty="0" smtClean="0"/>
              <a:t>Lots of good reasons, but you know why!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Could be just a useful gadget…</a:t>
            </a:r>
          </a:p>
          <a:p>
            <a:pPr>
              <a:buNone/>
            </a:pPr>
            <a:r>
              <a:rPr lang="en-US" dirty="0" smtClean="0"/>
              <a:t>   …. like shoes with build in music players.</a:t>
            </a:r>
          </a:p>
          <a:p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26475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General </a:t>
            </a:r>
            <a:r>
              <a:rPr lang="nl-NL" dirty="0" err="1" smtClean="0"/>
              <a:t>two</a:t>
            </a:r>
            <a:r>
              <a:rPr lang="nl-NL" dirty="0" smtClean="0"/>
              <a:t> types of ‘</a:t>
            </a:r>
            <a:r>
              <a:rPr lang="nl-NL" dirty="0" err="1" smtClean="0"/>
              <a:t>central</a:t>
            </a:r>
            <a:r>
              <a:rPr lang="nl-NL" dirty="0" smtClean="0"/>
              <a:t> BIM Servers’?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1916832"/>
            <a:ext cx="7272338" cy="4182150"/>
          </a:xfrm>
        </p:spPr>
        <p:txBody>
          <a:bodyPr/>
          <a:lstStyle/>
          <a:p>
            <a:r>
              <a:rPr lang="nl-NL" b="1" dirty="0" smtClean="0"/>
              <a:t>Closed data model:</a:t>
            </a:r>
          </a:p>
          <a:p>
            <a:pPr lvl="1"/>
            <a:r>
              <a:rPr lang="nl-NL" dirty="0" err="1" smtClean="0"/>
              <a:t>ArchiCAD</a:t>
            </a:r>
            <a:r>
              <a:rPr lang="nl-NL" dirty="0" smtClean="0"/>
              <a:t> teamwork (BIM Server)</a:t>
            </a:r>
          </a:p>
          <a:p>
            <a:pPr lvl="1"/>
            <a:r>
              <a:rPr lang="nl-NL" dirty="0" err="1" smtClean="0"/>
              <a:t>Revit</a:t>
            </a:r>
            <a:r>
              <a:rPr lang="nl-NL" dirty="0" smtClean="0"/>
              <a:t> Server / WAFS (file </a:t>
            </a:r>
            <a:r>
              <a:rPr lang="nl-NL" dirty="0" err="1" smtClean="0"/>
              <a:t>synchro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Onuma</a:t>
            </a:r>
            <a:endParaRPr lang="nl-NL" dirty="0" smtClean="0"/>
          </a:p>
          <a:p>
            <a:pPr lvl="1"/>
            <a:r>
              <a:rPr lang="nl-NL" dirty="0" err="1" smtClean="0"/>
              <a:t>Adomi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…..</a:t>
            </a:r>
          </a:p>
          <a:p>
            <a:pPr lvl="1"/>
            <a:endParaRPr lang="nl-NL" dirty="0" smtClean="0"/>
          </a:p>
          <a:p>
            <a:r>
              <a:rPr lang="nl-NL" b="1" dirty="0" smtClean="0"/>
              <a:t>Open (</a:t>
            </a:r>
            <a:r>
              <a:rPr lang="nl-NL" b="1" dirty="0" err="1" smtClean="0"/>
              <a:t>shared</a:t>
            </a:r>
            <a:r>
              <a:rPr lang="nl-NL" b="1" dirty="0" smtClean="0"/>
              <a:t>) data model:</a:t>
            </a:r>
          </a:p>
          <a:p>
            <a:pPr lvl="1"/>
            <a:r>
              <a:rPr lang="nl-NL" dirty="0" smtClean="0"/>
              <a:t>EDM model server</a:t>
            </a:r>
          </a:p>
          <a:p>
            <a:pPr lvl="1"/>
            <a:r>
              <a:rPr lang="nl-NL" dirty="0" err="1" smtClean="0"/>
              <a:t>EuroStep</a:t>
            </a:r>
            <a:r>
              <a:rPr lang="nl-NL" dirty="0" smtClean="0"/>
              <a:t> (doubt)</a:t>
            </a:r>
          </a:p>
          <a:p>
            <a:pPr lvl="1"/>
            <a:r>
              <a:rPr lang="nl-NL" dirty="0" smtClean="0"/>
              <a:t>Open source BIMserver.org</a:t>
            </a:r>
          </a:p>
          <a:p>
            <a:pPr lvl="2"/>
            <a:r>
              <a:rPr lang="nl-NL" dirty="0" smtClean="0"/>
              <a:t>+ </a:t>
            </a:r>
            <a:r>
              <a:rPr lang="nl-NL" dirty="0" err="1" smtClean="0"/>
              <a:t>spinoffs</a:t>
            </a:r>
            <a:endParaRPr lang="nl-NL" dirty="0" smtClean="0"/>
          </a:p>
          <a:p>
            <a:pPr lvl="1"/>
            <a:r>
              <a:rPr lang="nl-NL" dirty="0" smtClean="0"/>
              <a:t>…..</a:t>
            </a:r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2725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General </a:t>
            </a:r>
            <a:r>
              <a:rPr lang="nl-NL" dirty="0" err="1" smtClean="0"/>
              <a:t>two</a:t>
            </a:r>
            <a:r>
              <a:rPr lang="nl-NL" dirty="0" smtClean="0"/>
              <a:t> types of ‘</a:t>
            </a:r>
            <a:r>
              <a:rPr lang="nl-NL" dirty="0" err="1" smtClean="0"/>
              <a:t>central</a:t>
            </a:r>
            <a:r>
              <a:rPr lang="nl-NL" dirty="0" smtClean="0"/>
              <a:t> BIM Servers’?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3350" y="2209800"/>
            <a:ext cx="7272338" cy="4182150"/>
          </a:xfrm>
        </p:spPr>
        <p:txBody>
          <a:bodyPr/>
          <a:lstStyle/>
          <a:p>
            <a:r>
              <a:rPr lang="nl-NL" i="1" dirty="0" smtClean="0"/>
              <a:t>Closed data model:</a:t>
            </a:r>
          </a:p>
          <a:p>
            <a:pPr lvl="1"/>
            <a:r>
              <a:rPr lang="nl-NL" b="1" dirty="0" err="1" smtClean="0"/>
              <a:t>Working</a:t>
            </a:r>
            <a:r>
              <a:rPr lang="nl-NL" b="1" dirty="0" smtClean="0"/>
              <a:t> </a:t>
            </a:r>
            <a:r>
              <a:rPr lang="nl-NL" b="1" dirty="0" err="1" smtClean="0"/>
              <a:t>with</a:t>
            </a:r>
            <a:r>
              <a:rPr lang="nl-NL" b="1" dirty="0" smtClean="0"/>
              <a:t> the </a:t>
            </a:r>
            <a:r>
              <a:rPr lang="nl-NL" b="1" dirty="0" err="1" smtClean="0"/>
              <a:t>same</a:t>
            </a:r>
            <a:r>
              <a:rPr lang="nl-NL" b="1" dirty="0" smtClean="0"/>
              <a:t> software (live) in </a:t>
            </a:r>
            <a:r>
              <a:rPr lang="nl-NL" b="1" dirty="0" err="1" smtClean="0"/>
              <a:t>one</a:t>
            </a:r>
            <a:r>
              <a:rPr lang="nl-NL" b="1" dirty="0" smtClean="0"/>
              <a:t> data </a:t>
            </a:r>
            <a:r>
              <a:rPr lang="nl-NL" b="1" dirty="0" err="1" smtClean="0"/>
              <a:t>instance</a:t>
            </a:r>
            <a:endParaRPr lang="nl-NL" b="1" dirty="0" smtClean="0"/>
          </a:p>
          <a:p>
            <a:pPr lvl="1"/>
            <a:endParaRPr lang="nl-NL" dirty="0" smtClean="0"/>
          </a:p>
          <a:p>
            <a:r>
              <a:rPr lang="nl-NL" i="1" dirty="0" smtClean="0"/>
              <a:t>Open (</a:t>
            </a:r>
            <a:r>
              <a:rPr lang="nl-NL" i="1" dirty="0" err="1" smtClean="0"/>
              <a:t>shared</a:t>
            </a:r>
            <a:r>
              <a:rPr lang="nl-NL" i="1" dirty="0" smtClean="0"/>
              <a:t>) data model:</a:t>
            </a:r>
          </a:p>
          <a:p>
            <a:pPr lvl="1"/>
            <a:r>
              <a:rPr lang="nl-NL" b="1" dirty="0" err="1" smtClean="0"/>
              <a:t>Working</a:t>
            </a:r>
            <a:r>
              <a:rPr lang="nl-NL" b="1" dirty="0" smtClean="0"/>
              <a:t> </a:t>
            </a:r>
            <a:r>
              <a:rPr lang="nl-NL" b="1" dirty="0" err="1" smtClean="0"/>
              <a:t>with</a:t>
            </a:r>
            <a:r>
              <a:rPr lang="nl-NL" b="1" dirty="0" smtClean="0"/>
              <a:t> different software (</a:t>
            </a:r>
            <a:r>
              <a:rPr lang="nl-NL" b="1" dirty="0" err="1" smtClean="0"/>
              <a:t>using</a:t>
            </a:r>
            <a:r>
              <a:rPr lang="nl-NL" b="1" dirty="0" smtClean="0"/>
              <a:t> IFC)</a:t>
            </a:r>
          </a:p>
          <a:p>
            <a:pPr lvl="1">
              <a:buNone/>
            </a:pPr>
            <a:endParaRPr lang="nl-NL" dirty="0" smtClean="0"/>
          </a:p>
          <a:p>
            <a:pPr lvl="1">
              <a:buNone/>
            </a:pPr>
            <a:endParaRPr lang="nl-NL" dirty="0" smtClean="0"/>
          </a:p>
          <a:p>
            <a:pPr lvl="1">
              <a:buNone/>
            </a:pPr>
            <a:r>
              <a:rPr lang="nl-NL" b="1" dirty="0" err="1" smtClean="0"/>
              <a:t>Sidestep</a:t>
            </a:r>
            <a:r>
              <a:rPr lang="nl-NL" b="1" dirty="0" smtClean="0"/>
              <a:t> </a:t>
            </a:r>
            <a:r>
              <a:rPr lang="nl-NL" b="1" dirty="0" err="1" smtClean="0"/>
              <a:t>for</a:t>
            </a:r>
            <a:r>
              <a:rPr lang="nl-NL" b="1" dirty="0" smtClean="0"/>
              <a:t> </a:t>
            </a:r>
            <a:r>
              <a:rPr lang="nl-NL" b="1" dirty="0" err="1" smtClean="0"/>
              <a:t>researchers</a:t>
            </a:r>
            <a:r>
              <a:rPr lang="nl-NL" b="1" dirty="0" smtClean="0"/>
              <a:t>:</a:t>
            </a:r>
          </a:p>
          <a:p>
            <a:pPr lvl="1">
              <a:buNone/>
            </a:pPr>
            <a:r>
              <a:rPr lang="nl-NL" dirty="0" err="1" smtClean="0"/>
              <a:t>Our</a:t>
            </a:r>
            <a:r>
              <a:rPr lang="nl-NL" dirty="0" smtClean="0"/>
              <a:t> research </a:t>
            </a:r>
            <a:r>
              <a:rPr lang="nl-NL" dirty="0" err="1" smtClean="0"/>
              <a:t>question</a:t>
            </a:r>
            <a:r>
              <a:rPr lang="nl-NL" dirty="0" smtClean="0"/>
              <a:t> was: “</a:t>
            </a:r>
            <a:r>
              <a:rPr lang="nl-NL" i="1" dirty="0" err="1" smtClean="0"/>
              <a:t>Which</a:t>
            </a:r>
            <a:r>
              <a:rPr lang="nl-NL" i="1" dirty="0" smtClean="0"/>
              <a:t> </a:t>
            </a:r>
            <a:r>
              <a:rPr lang="nl-NL" i="1" dirty="0" err="1" smtClean="0"/>
              <a:t>approach</a:t>
            </a:r>
            <a:r>
              <a:rPr lang="nl-NL" i="1" dirty="0" smtClean="0"/>
              <a:t> is best </a:t>
            </a:r>
            <a:r>
              <a:rPr lang="nl-NL" i="1" dirty="0" err="1" smtClean="0"/>
              <a:t>for</a:t>
            </a:r>
            <a:r>
              <a:rPr lang="nl-NL" i="1" dirty="0" smtClean="0"/>
              <a:t> the AEC </a:t>
            </a:r>
            <a:r>
              <a:rPr lang="nl-NL" i="1" dirty="0" err="1" smtClean="0"/>
              <a:t>industry</a:t>
            </a:r>
            <a:r>
              <a:rPr lang="nl-NL" i="1" dirty="0" smtClean="0"/>
              <a:t>?</a:t>
            </a:r>
            <a:r>
              <a:rPr lang="nl-NL" dirty="0" smtClean="0"/>
              <a:t>”. </a:t>
            </a:r>
            <a:r>
              <a:rPr lang="nl-NL" dirty="0" err="1" smtClean="0"/>
              <a:t>Or</a:t>
            </a:r>
            <a:r>
              <a:rPr lang="nl-NL" dirty="0" smtClean="0"/>
              <a:t>: “</a:t>
            </a:r>
            <a:r>
              <a:rPr lang="nl-NL" i="1" dirty="0" smtClean="0"/>
              <a:t>Is IFC </a:t>
            </a:r>
            <a:r>
              <a:rPr lang="nl-NL" i="1" dirty="0" err="1" smtClean="0"/>
              <a:t>suitable</a:t>
            </a:r>
            <a:r>
              <a:rPr lang="nl-NL" i="1" dirty="0" smtClean="0"/>
              <a:t> </a:t>
            </a:r>
            <a:r>
              <a:rPr lang="nl-NL" i="1" dirty="0" err="1" smtClean="0"/>
              <a:t>for</a:t>
            </a:r>
            <a:r>
              <a:rPr lang="nl-NL" i="1" dirty="0" smtClean="0"/>
              <a:t> </a:t>
            </a:r>
            <a:r>
              <a:rPr lang="nl-NL" i="1" dirty="0" err="1" smtClean="0"/>
              <a:t>use</a:t>
            </a:r>
            <a:r>
              <a:rPr lang="nl-NL" i="1" dirty="0" smtClean="0"/>
              <a:t> </a:t>
            </a:r>
            <a:r>
              <a:rPr lang="nl-NL" i="1" dirty="0" err="1" smtClean="0"/>
              <a:t>with</a:t>
            </a:r>
            <a:r>
              <a:rPr lang="nl-NL" i="1" dirty="0" smtClean="0"/>
              <a:t> modelservers?</a:t>
            </a:r>
            <a:r>
              <a:rPr lang="nl-NL" dirty="0" smtClean="0"/>
              <a:t>”</a:t>
            </a:r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272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895600"/>
            <a:ext cx="7272338" cy="720000"/>
          </a:xfrm>
        </p:spPr>
        <p:txBody>
          <a:bodyPr/>
          <a:lstStyle/>
          <a:p>
            <a:r>
              <a:rPr lang="en-US" dirty="0" smtClean="0"/>
              <a:t>Which one should I choose?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Which one is best as a ‘</a:t>
            </a:r>
            <a:r>
              <a:rPr lang="en-US" i="1" dirty="0" smtClean="0"/>
              <a:t>central</a:t>
            </a:r>
            <a:r>
              <a:rPr lang="en-US" dirty="0" smtClean="0"/>
              <a:t>’ server?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4882964" y="4519699"/>
            <a:ext cx="111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Huh? </a:t>
            </a:r>
            <a:r>
              <a:rPr lang="en-US" b="1" i="1" dirty="0" err="1" smtClean="0">
                <a:sym typeface="Wingdings"/>
              </a:rPr>
              <a:t></a:t>
            </a:r>
            <a:endParaRPr lang="en-US" b="1" i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087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296" t="11111" r="7213" b="3226"/>
          <a:stretch/>
        </p:blipFill>
        <p:spPr bwMode="auto">
          <a:xfrm>
            <a:off x="1835696" y="816992"/>
            <a:ext cx="58293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12360" y="645333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Bron: </a:t>
            </a:r>
            <a:r>
              <a:rPr lang="nl-NL" dirty="0" err="1" smtClean="0"/>
              <a:t>Nour</a:t>
            </a:r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235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296" t="11111" r="7213" b="3226"/>
          <a:stretch/>
        </p:blipFill>
        <p:spPr bwMode="auto">
          <a:xfrm>
            <a:off x="3351212" y="816992"/>
            <a:ext cx="5829300" cy="607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1680" y="2852936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BIG BIM </a:t>
            </a:r>
            <a:r>
              <a:rPr lang="nl-NL" sz="2800" dirty="0" smtClean="0">
                <a:sym typeface="Wingdings" pitchFamily="2" charset="2"/>
              </a:rPr>
              <a:t></a:t>
            </a:r>
            <a:endParaRPr lang="nl-NL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321372" y="5589240"/>
            <a:ext cx="2012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err="1" smtClean="0"/>
              <a:t>little</a:t>
            </a:r>
            <a:r>
              <a:rPr lang="nl-NL" sz="2800" dirty="0" smtClean="0"/>
              <a:t> BIM </a:t>
            </a:r>
            <a:r>
              <a:rPr lang="nl-NL" sz="2800" dirty="0" smtClean="0">
                <a:sym typeface="Wingdings" pitchFamily="2" charset="2"/>
              </a:rPr>
              <a:t></a:t>
            </a:r>
            <a:endParaRPr lang="nl-NL" sz="2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34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4312" y="1124744"/>
            <a:ext cx="2359522" cy="138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7456"/>
          <a:stretch/>
        </p:blipFill>
        <p:spPr bwMode="auto">
          <a:xfrm rot="5400000">
            <a:off x="1372022" y="1128142"/>
            <a:ext cx="2880320" cy="245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rot="21149488">
            <a:off x="2817861" y="4370284"/>
            <a:ext cx="2882603" cy="2112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4516"/>
            <a:ext cx="3048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895600"/>
            <a:ext cx="19812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13" name="Picture 17" descr="http://t0.gstatic.com/images?q=tbn:ANd9GcTWrSsskmsJ7TjNPjTSh0arN2wQSdq8OVmKGPm_BK7hfx9QcOFV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0180" y="4022947"/>
            <a:ext cx="2628900" cy="923925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http://t1.gstatic.com/images?q=tbn:ANd9GcSPfL6tS49-XjUnnbivpKzKQcqidH0eYxW-o92KptrLHPtXpWB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495800"/>
            <a:ext cx="1924050" cy="59531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733800" y="2895600"/>
            <a:ext cx="381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63960" y="5867400"/>
            <a:ext cx="243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 descr="http://t3.gstatic.com/images?q=tbn:ANd9GcTSzsPaW-2hyBXP78IuLyR1d-bvY89HiaVdWGtRnGpO4i61gCK3QQ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7265" y="3048000"/>
            <a:ext cx="2058735" cy="533400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9" descr="http://t1.gstatic.com/images?q=tbn:ANd9GcSPfL6tS49-XjUnnbivpKzKQcqidH0eYxW-o92KptrLHPtXpWB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8950" y="5272087"/>
            <a:ext cx="1924050" cy="595313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rot="16200000" flipH="1">
            <a:off x="4724400" y="2590800"/>
            <a:ext cx="6858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4610100" y="3924300"/>
            <a:ext cx="6096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3581400" y="3048000"/>
            <a:ext cx="381794" cy="152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7163594" y="3961606"/>
            <a:ext cx="7620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172200" y="3200400"/>
            <a:ext cx="4572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5486400" y="1905000"/>
            <a:ext cx="381000" cy="76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0800000">
            <a:off x="5410200" y="4876800"/>
            <a:ext cx="1296988" cy="533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>
            <a:off x="3239294" y="3771106"/>
            <a:ext cx="990600" cy="6111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552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3212976"/>
            <a:ext cx="7272338" cy="720000"/>
          </a:xfrm>
        </p:spPr>
        <p:txBody>
          <a:bodyPr/>
          <a:lstStyle/>
          <a:p>
            <a:pPr algn="ctr"/>
            <a:r>
              <a:rPr lang="en-US" dirty="0" smtClean="0"/>
              <a:t>“There is no </a:t>
            </a:r>
            <a:r>
              <a:rPr lang="en-US" i="1" dirty="0" smtClean="0"/>
              <a:t>CENTRAL </a:t>
            </a:r>
            <a:r>
              <a:rPr lang="en-US" dirty="0" smtClean="0"/>
              <a:t>model”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b="0" dirty="0" smtClean="0"/>
              <a:t>(there are shoes with integrated music players)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590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2924944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This will be a </a:t>
            </a:r>
            <a:r>
              <a:rPr lang="en-US" dirty="0" smtClean="0"/>
              <a:t>positive </a:t>
            </a:r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350" y="2852936"/>
            <a:ext cx="7272338" cy="720000"/>
          </a:xfrm>
        </p:spPr>
        <p:txBody>
          <a:bodyPr/>
          <a:lstStyle/>
          <a:p>
            <a:pPr algn="ctr"/>
            <a:r>
              <a:rPr lang="en-US" b="0" dirty="0" smtClean="0"/>
              <a:t>Ok….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Everybody has their own ‘central’ model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71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6" name="Picture 5" descr="bim_discipline_model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81355"/>
            <a:ext cx="4611688" cy="4033645"/>
          </a:xfrm>
          <a:prstGeom prst="rect">
            <a:avLst/>
          </a:prstGeom>
        </p:spPr>
      </p:pic>
      <p:pic>
        <p:nvPicPr>
          <p:cNvPr id="7" name="Picture 6" descr="network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371600"/>
            <a:ext cx="4572000" cy="44484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3213056"/>
            <a:ext cx="7056314" cy="720000"/>
          </a:xfrm>
        </p:spPr>
        <p:txBody>
          <a:bodyPr/>
          <a:lstStyle/>
          <a:p>
            <a:pPr algn="ctr"/>
            <a:r>
              <a:rPr lang="en-US" dirty="0" smtClean="0"/>
              <a:t>Proof?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110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US:</a:t>
            </a:r>
            <a:endParaRPr lang="nl-NL" dirty="0"/>
          </a:p>
        </p:txBody>
      </p:sp>
      <p:pic>
        <p:nvPicPr>
          <p:cNvPr id="7" name="Afbeelding 19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204864"/>
            <a:ext cx="6934784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260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UK:</a:t>
            </a:r>
            <a:endParaRPr lang="nl-NL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1925" b="64478"/>
          <a:stretch/>
        </p:blipFill>
        <p:spPr bwMode="auto">
          <a:xfrm>
            <a:off x="-1973759" y="2492896"/>
            <a:ext cx="14034591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426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Denmark (June 2008):</a:t>
            </a:r>
            <a:endParaRPr lang="en-US" dirty="0"/>
          </a:p>
        </p:txBody>
      </p:sp>
      <p:pic>
        <p:nvPicPr>
          <p:cNvPr id="8194" name="Picture 2" descr="C:\Users\berlolahmv\AppData\Local\Microsoft\Windows\Temporary Internet Files\Content.Outlook\QIJ04I1Y\The lung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43728" y="1851232"/>
            <a:ext cx="5760720" cy="4962144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749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5" name="Picture 4" descr="Slide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27</a:t>
            </a:fld>
            <a:endParaRPr lang="nl-NL"/>
          </a:p>
        </p:txBody>
      </p:sp>
      <p:pic>
        <p:nvPicPr>
          <p:cNvPr id="5" name="Picture 4" descr="Slide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6" name="Picture 5" descr="lei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07891"/>
            <a:ext cx="8458200" cy="59501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138600"/>
            <a:ext cx="8001000" cy="900000"/>
          </a:xfrm>
        </p:spPr>
        <p:txBody>
          <a:bodyPr/>
          <a:lstStyle/>
          <a:p>
            <a:pPr algn="ctr"/>
            <a:r>
              <a:rPr lang="en-US" dirty="0" smtClean="0"/>
              <a:t>But ‘</a:t>
            </a:r>
            <a:r>
              <a:rPr lang="en-US" i="1" dirty="0" smtClean="0"/>
              <a:t>we</a:t>
            </a:r>
            <a:r>
              <a:rPr lang="en-US" dirty="0" smtClean="0"/>
              <a:t>’ </a:t>
            </a:r>
            <a:r>
              <a:rPr lang="en-US" sz="2000" b="0" dirty="0" smtClean="0"/>
              <a:t>(in the Netherlands)</a:t>
            </a:r>
            <a:r>
              <a:rPr lang="en-US" b="0" dirty="0" smtClean="0"/>
              <a:t> </a:t>
            </a:r>
            <a:r>
              <a:rPr lang="en-US" dirty="0" smtClean="0"/>
              <a:t>also know this...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2924944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two </a:t>
            </a:r>
            <a:r>
              <a:rPr lang="en-US" dirty="0" smtClean="0"/>
              <a:t>presentations: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 for researchers – one for practitioners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990600"/>
            <a:ext cx="56896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255963"/>
            <a:ext cx="91281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32110" y="1342800"/>
            <a:ext cx="7272338" cy="720000"/>
          </a:xfrm>
        </p:spPr>
        <p:txBody>
          <a:bodyPr/>
          <a:lstStyle/>
          <a:p>
            <a:r>
              <a:rPr lang="en-US" dirty="0" smtClean="0"/>
              <a:t>One experiment: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0785" y="6581001"/>
            <a:ext cx="2613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ZEEP architects, the Netherlands</a:t>
            </a:r>
            <a:endParaRPr lang="en-US" sz="1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PPM2012_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924675"/>
            <a:ext cx="6356350" cy="5933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110" y="1342800"/>
            <a:ext cx="7272338" cy="720000"/>
          </a:xfrm>
        </p:spPr>
        <p:txBody>
          <a:bodyPr/>
          <a:lstStyle/>
          <a:p>
            <a:r>
              <a:rPr lang="en-US" dirty="0" smtClean="0"/>
              <a:t>Our research: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5612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CPPM2012_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924675"/>
            <a:ext cx="6356350" cy="5933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110" y="1342800"/>
            <a:ext cx="7272338" cy="720000"/>
          </a:xfrm>
        </p:spPr>
        <p:txBody>
          <a:bodyPr/>
          <a:lstStyle/>
          <a:p>
            <a:r>
              <a:rPr lang="en-US" dirty="0" smtClean="0"/>
              <a:t>Our research: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00200" y="3394800"/>
            <a:ext cx="7577138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NO ROUNDTRIP</a:t>
            </a:r>
          </a:p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srgbClr val="FF0000"/>
                </a:solidFill>
                <a:latin typeface="Arial" pitchFamily="34" charset="0"/>
                <a:ea typeface="+mj-ea"/>
                <a:cs typeface="Arial" pitchFamily="34" charset="0"/>
              </a:rPr>
              <a:t>(import/export in a chain of tools)</a:t>
            </a:r>
            <a:endParaRPr kumimoji="0" lang="en-US" sz="3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25612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Observations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hangingPunct="0"/>
            <a:r>
              <a:rPr lang="en-US" dirty="0" smtClean="0"/>
              <a:t>“There is no loss of data using IFC”… It is all in the native software. The question is what data you want to share (using IFC). </a:t>
            </a:r>
            <a:r>
              <a:rPr lang="en-US" b="1" dirty="0" smtClean="0"/>
              <a:t>What data do you need to do your job? </a:t>
            </a:r>
            <a:r>
              <a:rPr lang="en-US" dirty="0" smtClean="0"/>
              <a:t>Then we look if that is in IFC (and in your tool after import) </a:t>
            </a:r>
          </a:p>
          <a:p>
            <a:pPr lvl="0" hangingPunct="0">
              <a:buNone/>
            </a:pPr>
            <a:r>
              <a:rPr lang="en-US" dirty="0" smtClean="0">
                <a:sym typeface="Wingdings"/>
              </a:rPr>
              <a:t>	Not a single IFC ‘loss of data’-issue occurred during the experiments!</a:t>
            </a:r>
            <a:endParaRPr lang="en-US" dirty="0" smtClean="0"/>
          </a:p>
          <a:p>
            <a:pPr lvl="0" hangingPunct="0"/>
            <a:endParaRPr lang="en-US" dirty="0" smtClean="0"/>
          </a:p>
          <a:p>
            <a:pPr lvl="0" hangingPunct="0"/>
            <a:r>
              <a:rPr lang="en-US" dirty="0" smtClean="0"/>
              <a:t>The </a:t>
            </a:r>
            <a:r>
              <a:rPr lang="en-US" dirty="0"/>
              <a:t>best choice</a:t>
            </a:r>
            <a:r>
              <a:rPr lang="en-US" dirty="0" smtClean="0"/>
              <a:t> </a:t>
            </a:r>
            <a:r>
              <a:rPr lang="en-US" dirty="0" err="1" smtClean="0"/>
              <a:t>modelserver</a:t>
            </a:r>
            <a:r>
              <a:rPr lang="en-US" dirty="0" smtClean="0"/>
              <a:t>, </a:t>
            </a:r>
            <a:r>
              <a:rPr lang="en-US" dirty="0"/>
              <a:t>depends on the place in the BIM framework (‘little </a:t>
            </a:r>
            <a:r>
              <a:rPr lang="en-US" dirty="0" err="1"/>
              <a:t>bim</a:t>
            </a:r>
            <a:r>
              <a:rPr lang="en-US" dirty="0"/>
              <a:t>’, ‘BIG BIM</a:t>
            </a:r>
            <a:r>
              <a:rPr lang="en-US" dirty="0" smtClean="0"/>
              <a:t>’)</a:t>
            </a:r>
            <a:r>
              <a:rPr lang="en-US" dirty="0"/>
              <a:t>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/>
              <a:t>many situations it seems favorable to </a:t>
            </a:r>
            <a:r>
              <a:rPr lang="en-US" b="1" dirty="0"/>
              <a:t>use a combination of </a:t>
            </a:r>
            <a:r>
              <a:rPr lang="en-US" dirty="0"/>
              <a:t>homogeneous software environment (‘little </a:t>
            </a:r>
            <a:r>
              <a:rPr lang="en-US" dirty="0" smtClean="0"/>
              <a:t>BIM’) </a:t>
            </a:r>
            <a:r>
              <a:rPr lang="en-US" dirty="0"/>
              <a:t>and plural software environment (‘BIG BIM</a:t>
            </a:r>
            <a:r>
              <a:rPr lang="en-US" dirty="0" smtClean="0"/>
              <a:t>’) </a:t>
            </a:r>
            <a:r>
              <a:rPr lang="en-US" dirty="0"/>
              <a:t>in a multidisciplinary collaboration project</a:t>
            </a:r>
            <a:r>
              <a:rPr lang="en-US" dirty="0" smtClean="0"/>
              <a:t>.</a:t>
            </a:r>
          </a:p>
          <a:p>
            <a:pPr lvl="0" hangingPunct="0">
              <a:buNone/>
            </a:pPr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5184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Observations</a:t>
            </a:r>
            <a:r>
              <a:rPr lang="nl-NL" dirty="0" smtClean="0"/>
              <a:t>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hangingPunct="0"/>
            <a:r>
              <a:rPr lang="en-US" dirty="0" smtClean="0"/>
              <a:t>The </a:t>
            </a:r>
            <a:r>
              <a:rPr lang="en-US" dirty="0"/>
              <a:t>synchronization interval depends on several factors such as: the preferences of the project team members, the project manager and the project phase. Users in the experiments in this research did not prefer a so-called </a:t>
            </a:r>
            <a:r>
              <a:rPr lang="en-US" b="1" dirty="0"/>
              <a:t>‘live synchronization</a:t>
            </a:r>
            <a:r>
              <a:rPr lang="en-US" dirty="0"/>
              <a:t>’. The median of synchronization time of model instances was 1 week (every Friday of every week was a widely used practice).</a:t>
            </a:r>
            <a:r>
              <a:rPr lang="en-US" dirty="0" smtClean="0"/>
              <a:t> </a:t>
            </a:r>
          </a:p>
          <a:p>
            <a:pPr lvl="0" hangingPunct="0"/>
            <a:endParaRPr lang="nl-NL" dirty="0" smtClean="0"/>
          </a:p>
          <a:p>
            <a:pPr lvl="0" hangingPunct="0"/>
            <a:r>
              <a:rPr lang="en-US" dirty="0"/>
              <a:t>In a homogeneous software environment, users felt that all team </a:t>
            </a:r>
            <a:r>
              <a:rPr lang="en-US" b="1" dirty="0"/>
              <a:t>members should have equal BIM software modeling expertise</a:t>
            </a:r>
            <a:r>
              <a:rPr lang="en-US" dirty="0"/>
              <a:t>. When using the concept of reference </a:t>
            </a:r>
            <a:r>
              <a:rPr lang="en-US" dirty="0" smtClean="0"/>
              <a:t>models, </a:t>
            </a:r>
            <a:r>
              <a:rPr lang="en-US" dirty="0"/>
              <a:t>not all project team members collaborating in a project need to have the same level of BIM expertise.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34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867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And to close up….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use of a reference model concept with IFC </a:t>
            </a:r>
            <a:r>
              <a:rPr lang="en-US" b="1" dirty="0"/>
              <a:t>can lower the needed BIM competences</a:t>
            </a:r>
            <a:r>
              <a:rPr lang="en-US" dirty="0"/>
              <a:t> for a project partner to be able to collaborate in a way that is sufficiently effective for the entire project team.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	All </a:t>
            </a:r>
            <a:r>
              <a:rPr lang="en-US" dirty="0"/>
              <a:t>respondents in this experiment were strongly convinced that </a:t>
            </a:r>
            <a:r>
              <a:rPr lang="en-US" b="1" dirty="0"/>
              <a:t>choosing project partners based on their competence </a:t>
            </a:r>
            <a:r>
              <a:rPr lang="en-US" dirty="0"/>
              <a:t>of a specific software tool, prior to their engineering competence, is never preferred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35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3605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2590800"/>
            <a:ext cx="6597650" cy="720000"/>
          </a:xfrm>
        </p:spPr>
        <p:txBody>
          <a:bodyPr/>
          <a:lstStyle/>
          <a:p>
            <a:pPr algn="ctr"/>
            <a:r>
              <a:rPr lang="en-US" dirty="0" smtClean="0"/>
              <a:t>Found conclusion: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Working (live) in </a:t>
            </a:r>
            <a:r>
              <a:rPr lang="en-US" dirty="0" smtClean="0"/>
              <a:t>a ‘</a:t>
            </a:r>
            <a:r>
              <a:rPr lang="en-US" i="1" dirty="0" smtClean="0"/>
              <a:t>central</a:t>
            </a:r>
            <a:r>
              <a:rPr lang="en-US" dirty="0" smtClean="0"/>
              <a:t>’ </a:t>
            </a:r>
            <a:r>
              <a:rPr lang="en-US" dirty="0" err="1" smtClean="0"/>
              <a:t>modelserver</a:t>
            </a:r>
            <a:r>
              <a:rPr lang="en-US" dirty="0" smtClean="0"/>
              <a:t> </a:t>
            </a:r>
            <a:r>
              <a:rPr lang="en-US" b="0" dirty="0" smtClean="0"/>
              <a:t>(everybody the same tool)</a:t>
            </a:r>
            <a:r>
              <a:rPr lang="en-US" dirty="0" smtClean="0"/>
              <a:t> </a:t>
            </a:r>
            <a:r>
              <a:rPr lang="en-US" dirty="0" smtClean="0"/>
              <a:t>has more downsides than advantages.</a:t>
            </a:r>
            <a:br>
              <a:rPr lang="en-US" dirty="0" smtClean="0"/>
            </a:br>
            <a:r>
              <a:rPr lang="en-US" sz="1600" b="0" dirty="0" smtClean="0"/>
              <a:t>(ownership of objects, legal aspects, change requests, etc...)</a:t>
            </a:r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36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4377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550" y="1794600"/>
            <a:ext cx="6597650" cy="720000"/>
          </a:xfrm>
        </p:spPr>
        <p:txBody>
          <a:bodyPr/>
          <a:lstStyle/>
          <a:p>
            <a:pPr algn="ctr"/>
            <a:r>
              <a:rPr lang="en-US" dirty="0" smtClean="0"/>
              <a:t>Other conclusions: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IFC data standard </a:t>
            </a:r>
            <a:r>
              <a:rPr lang="en-US" sz="2000" b="0" dirty="0" smtClean="0"/>
              <a:t>(combined with smart process workflows)</a:t>
            </a:r>
            <a:r>
              <a:rPr lang="en-US" sz="2000" dirty="0" smtClean="0"/>
              <a:t> </a:t>
            </a:r>
            <a:r>
              <a:rPr lang="en-US" dirty="0" smtClean="0"/>
              <a:t>creates a stable and usable collaboration environment.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IFC meets the needs of the industry </a:t>
            </a:r>
            <a:r>
              <a:rPr lang="en-US" sz="2000" b="0" dirty="0" smtClean="0"/>
              <a:t>(even better than a closed data model server) </a:t>
            </a:r>
            <a:r>
              <a:rPr lang="en-US" dirty="0" smtClean="0"/>
              <a:t>when used in a process of reference models </a:t>
            </a:r>
            <a:br>
              <a:rPr lang="en-US" dirty="0" smtClean="0"/>
            </a:br>
            <a:r>
              <a:rPr lang="en-US" sz="2000" b="0" dirty="0" smtClean="0"/>
              <a:t>(as described in the paper)</a:t>
            </a:r>
            <a:r>
              <a:rPr lang="en-US" b="0" dirty="0" smtClean="0"/>
              <a:t>. </a:t>
            </a:r>
            <a:endParaRPr lang="en-US" sz="1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37</a:t>
            </a:fld>
            <a:endParaRPr lang="nl-NL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437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2924944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To conclude: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0" dirty="0" smtClean="0"/>
              <a:t>Some interview responses</a:t>
            </a:r>
            <a:br>
              <a:rPr lang="en-US" b="0" dirty="0" smtClean="0"/>
            </a:br>
            <a:r>
              <a:rPr lang="en-US" b="0" dirty="0" smtClean="0"/>
              <a:t>that might be of interest</a:t>
            </a:r>
            <a:br>
              <a:rPr lang="en-US" b="0" dirty="0" smtClean="0"/>
            </a:br>
            <a:r>
              <a:rPr lang="en-US" b="0" dirty="0" smtClean="0"/>
              <a:t>for us researchers….</a:t>
            </a: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1752600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Conceptions in the market:</a:t>
            </a:r>
            <a:br>
              <a:rPr lang="en-US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“Are you using IFC? You are loosing data”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“IFC is not finished yet”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“There are no xxx in IFC”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etc…</a:t>
            </a:r>
            <a:br>
              <a:rPr lang="en-US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endParaRPr lang="en-US" b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Researchers…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 and Goal of the research</a:t>
            </a:r>
          </a:p>
          <a:p>
            <a:r>
              <a:rPr lang="en-US" dirty="0" smtClean="0"/>
              <a:t>Levels of BIM / location of a central </a:t>
            </a:r>
            <a:r>
              <a:rPr lang="en-US" dirty="0" err="1" smtClean="0"/>
              <a:t>modelserver</a:t>
            </a:r>
            <a:endParaRPr lang="en-US" dirty="0" smtClean="0"/>
          </a:p>
          <a:p>
            <a:r>
              <a:rPr lang="en-US" dirty="0" smtClean="0"/>
              <a:t>Research questions</a:t>
            </a:r>
          </a:p>
          <a:p>
            <a:r>
              <a:rPr lang="en-US" dirty="0" smtClean="0"/>
              <a:t>Experiments</a:t>
            </a:r>
          </a:p>
          <a:p>
            <a:r>
              <a:rPr lang="en-US" dirty="0" smtClean="0"/>
              <a:t>Observations</a:t>
            </a:r>
          </a:p>
          <a:p>
            <a:r>
              <a:rPr lang="en-US" dirty="0" smtClean="0"/>
              <a:t>Results </a:t>
            </a:r>
          </a:p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Discussion and Future work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8975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2924944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“Stop telling everyone that IFC </a:t>
            </a:r>
            <a:br>
              <a:rPr lang="en-US" dirty="0" smtClean="0"/>
            </a:br>
            <a:r>
              <a:rPr lang="en-US" dirty="0" smtClean="0"/>
              <a:t>is not perfect yet!”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4437063"/>
            <a:ext cx="9144000" cy="2087562"/>
          </a:xfrm>
        </p:spPr>
        <p:txBody>
          <a:bodyPr/>
          <a:lstStyle/>
          <a:p>
            <a:pPr algn="ctr">
              <a:buFontTx/>
              <a:buNone/>
            </a:pPr>
            <a:endParaRPr lang="nl-NL" dirty="0" smtClean="0"/>
          </a:p>
          <a:p>
            <a:pPr algn="ctr">
              <a:buFontTx/>
              <a:buNone/>
            </a:pPr>
            <a:r>
              <a:rPr lang="nl-NL" sz="2400" b="1" dirty="0" err="1" smtClean="0"/>
              <a:t>Thank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you</a:t>
            </a:r>
            <a:r>
              <a:rPr lang="nl-NL" sz="2400" b="1" dirty="0" smtClean="0"/>
              <a:t>!</a:t>
            </a:r>
          </a:p>
          <a:p>
            <a:pPr algn="ctr">
              <a:buFontTx/>
              <a:buNone/>
            </a:pPr>
            <a:endParaRPr lang="nl-NL" dirty="0" smtClean="0"/>
          </a:p>
          <a:p>
            <a:pPr algn="ctr">
              <a:buFontTx/>
              <a:buNone/>
            </a:pPr>
            <a:r>
              <a:rPr lang="nl-NL" dirty="0" smtClean="0"/>
              <a:t>Paper </a:t>
            </a:r>
            <a:r>
              <a:rPr lang="nl-NL" dirty="0" err="1" smtClean="0"/>
              <a:t>on</a:t>
            </a:r>
            <a:r>
              <a:rPr lang="nl-NL" dirty="0" smtClean="0"/>
              <a:t> page 811 of the ECPPM 2012 </a:t>
            </a:r>
            <a:r>
              <a:rPr lang="nl-NL" dirty="0" err="1" smtClean="0"/>
              <a:t>book</a:t>
            </a:r>
            <a:r>
              <a:rPr lang="nl-NL" dirty="0" smtClean="0"/>
              <a:t>.</a:t>
            </a:r>
          </a:p>
          <a:p>
            <a:pPr algn="ctr">
              <a:buFontTx/>
              <a:buNone/>
            </a:pPr>
            <a:r>
              <a:rPr lang="nl-NL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Feel</a:t>
            </a:r>
            <a:r>
              <a:rPr lang="nl-NL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free to contact me at </a:t>
            </a:r>
            <a:r>
              <a:rPr lang="nl-NL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leon.vanberlo</a:t>
            </a:r>
            <a:r>
              <a:rPr lang="nl-NL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@tno.nl</a:t>
            </a:r>
          </a:p>
          <a:p>
            <a:pPr algn="ctr">
              <a:buFontTx/>
              <a:buNone/>
            </a:pPr>
            <a:r>
              <a:rPr lang="nl-NL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r>
              <a:rPr lang="nl-NL" dirty="0" err="1" smtClean="0">
                <a:solidFill>
                  <a:schemeClr val="bg1">
                    <a:lumMod val="75000"/>
                  </a:schemeClr>
                </a:solidFill>
              </a:rPr>
              <a:t>berlotti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2227" name="Picture 3" descr="questions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143250" y="10287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Research: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Dutch BIM </a:t>
            </a:r>
            <a:r>
              <a:rPr lang="en-US" dirty="0" err="1" smtClean="0"/>
              <a:t>modelserver</a:t>
            </a:r>
            <a:r>
              <a:rPr lang="en-US" dirty="0" smtClean="0"/>
              <a:t> experiments:</a:t>
            </a:r>
            <a:endParaRPr lang="en-US" dirty="0" smtClean="0"/>
          </a:p>
          <a:p>
            <a:r>
              <a:rPr lang="en-US" dirty="0" smtClean="0"/>
              <a:t>Who is responsible for transformations of the data?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significant are workflow changes?</a:t>
            </a:r>
          </a:p>
          <a:p>
            <a:r>
              <a:rPr lang="en-US" b="1" dirty="0" smtClean="0"/>
              <a:t>How important are the import/export functions of </a:t>
            </a:r>
            <a:r>
              <a:rPr lang="en-US" b="1" dirty="0" err="1" smtClean="0"/>
              <a:t>modellingsoftware</a:t>
            </a:r>
            <a:r>
              <a:rPr lang="en-US" b="1" dirty="0" smtClean="0"/>
              <a:t>? </a:t>
            </a:r>
            <a:r>
              <a:rPr lang="en-US" b="1" dirty="0" err="1" smtClean="0">
                <a:sym typeface="Wingdings"/>
              </a:rPr>
              <a:t></a:t>
            </a:r>
            <a:r>
              <a:rPr lang="en-US" b="1" dirty="0" smtClean="0">
                <a:sym typeface="Wingdings"/>
              </a:rPr>
              <a:t> preventing loss of data!</a:t>
            </a:r>
          </a:p>
          <a:p>
            <a:r>
              <a:rPr lang="en-US" b="1" dirty="0" smtClean="0">
                <a:sym typeface="Wingdings"/>
              </a:rPr>
              <a:t>What data needs to be </a:t>
            </a:r>
            <a:r>
              <a:rPr lang="en-US" b="1" dirty="0" smtClean="0">
                <a:sym typeface="Wingdings"/>
              </a:rPr>
              <a:t>shared, when?</a:t>
            </a:r>
            <a:endParaRPr lang="en-US" b="1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How should locking and releasing of objects work?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Answers.… </a:t>
            </a:r>
            <a:r>
              <a:rPr lang="en-US" dirty="0" smtClean="0"/>
              <a:t>please read the paper!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897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2924944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The story</a:t>
            </a:r>
            <a:r>
              <a:rPr lang="en-US" dirty="0" smtClean="0"/>
              <a:t> I tell </a:t>
            </a:r>
            <a:r>
              <a:rPr lang="en-US" dirty="0" smtClean="0"/>
              <a:t>the Dutch industry</a:t>
            </a:r>
            <a:r>
              <a:rPr lang="en-US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36286-4DC8-46DE-9269-8F728FBC0641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61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3350" y="3321088"/>
            <a:ext cx="7272338" cy="900000"/>
          </a:xfrm>
        </p:spPr>
        <p:txBody>
          <a:bodyPr/>
          <a:lstStyle/>
          <a:p>
            <a:pPr algn="ctr"/>
            <a:r>
              <a:rPr lang="en-US" dirty="0" smtClean="0"/>
              <a:t>1998: </a:t>
            </a:r>
            <a:r>
              <a:rPr lang="en-US" b="0" dirty="0" smtClean="0"/>
              <a:t>Birth of “</a:t>
            </a:r>
            <a:r>
              <a:rPr lang="en-US" b="0" i="1" dirty="0" smtClean="0"/>
              <a:t>the central model</a:t>
            </a:r>
            <a:r>
              <a:rPr lang="en-US" b="0" dirty="0" smtClean="0"/>
              <a:t>”</a:t>
            </a:r>
            <a:endParaRPr lang="en-US" b="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7508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6" descr="http://www.bimacademy.nl/uploads/images/projecten/project4/BIM_lifecycle%20met%20plaatj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2460625"/>
            <a:ext cx="3743325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2" descr="http://www.scia-online.com/eNews/Images/bim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836613"/>
            <a:ext cx="1919287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4" descr="http://www.bluentcad.com/services/images/benefits-of-bi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27313" y="908050"/>
            <a:ext cx="2312987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6" descr="http://www.buildingsmart.info/elitecad/drupal/sites/default/files/pictures/bim_h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5287963"/>
            <a:ext cx="1944688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6" name="Picture 8" descr="http://buildipedia.com/images/masterformat/Channels/In_Studio/The_Daily_Life_of_Building_Information_ModelingBIM/BIM_Illustration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08625" y="4437063"/>
            <a:ext cx="3454400" cy="238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7" name="Picture 10" descr="http://www.tweesnoeken.nl/files/images/bouwsoftware/snoeken-bim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73863" y="2678113"/>
            <a:ext cx="1685925" cy="168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8" name="Picture 12" descr="http://www.mijntekenaar.nl/weblog/wp-content/uploads/2010/04/BIM-01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6288" y="-315913"/>
            <a:ext cx="3324225" cy="304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9" name="Picture 14" descr="http://www.vdvz.nl/images/Specialiteiten/BIM/BIM%20-%20Project01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655638" y="2924175"/>
            <a:ext cx="323215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627313" y="5072063"/>
            <a:ext cx="2663825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 descr="zwermen om een BI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85750" y="0"/>
            <a:ext cx="9971088" cy="691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VSECTIONID" val="d8L4WlJ3TjIXDo7eAIjozj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VSECTIONID" val="a2A2oSL82NN8k3WYwUjxNL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VSHAPEID" val="Kr5yziyx1LyTStMR1fa8fw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VSHAPEID" val="guih9DYGYuCJ6pQSVVxeVJ"/>
</p:tagLst>
</file>

<file path=ppt/theme/theme1.xml><?xml version="1.0" encoding="utf-8"?>
<a:theme xmlns:a="http://schemas.openxmlformats.org/drawingml/2006/main" name="Basis TNO tekstdia -">
  <a:themeElements>
    <a:clrScheme name="TNO">
      <a:dk1>
        <a:sysClr val="windowText" lastClr="000000"/>
      </a:dk1>
      <a:lt1>
        <a:sysClr val="window" lastClr="FFFFFF"/>
      </a:lt1>
      <a:dk2>
        <a:srgbClr val="649EC9"/>
      </a:dk2>
      <a:lt2>
        <a:srgbClr val="9C9C9E"/>
      </a:lt2>
      <a:accent1>
        <a:srgbClr val="ED8000"/>
      </a:accent1>
      <a:accent2>
        <a:srgbClr val="CB1325"/>
      </a:accent2>
      <a:accent3>
        <a:srgbClr val="FFCB00"/>
      </a:accent3>
      <a:accent4>
        <a:srgbClr val="649EC9"/>
      </a:accent4>
      <a:accent5>
        <a:srgbClr val="D6277A"/>
      </a:accent5>
      <a:accent6>
        <a:srgbClr val="93A800"/>
      </a:accent6>
      <a:hlink>
        <a:srgbClr val="9C9C9E"/>
      </a:hlink>
      <a:folHlink>
        <a:srgbClr val="5D5C60"/>
      </a:folHlink>
    </a:clrScheme>
    <a:fontScheme name="TN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1081</Words>
  <Application>Microsoft Macintosh PowerPoint</Application>
  <PresentationFormat>On-screen Show (4:3)</PresentationFormat>
  <Paragraphs>132</Paragraphs>
  <Slides>41</Slides>
  <Notes>0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Basis TNO tekstdia -</vt:lpstr>
      <vt:lpstr>Visio</vt:lpstr>
      <vt:lpstr>Collaborative engineering with IFC new insights and technology   </vt:lpstr>
      <vt:lpstr>This will be a positive message</vt:lpstr>
      <vt:lpstr>two presentations:  one for researchers – one for practitioners</vt:lpstr>
      <vt:lpstr>For Researchers…</vt:lpstr>
      <vt:lpstr>The Research:</vt:lpstr>
      <vt:lpstr>The story I tell the Dutch industry….</vt:lpstr>
      <vt:lpstr>1998: Birth of “the central model”</vt:lpstr>
      <vt:lpstr>Slide 8</vt:lpstr>
      <vt:lpstr>Slide 9</vt:lpstr>
      <vt:lpstr>Misconception (misinterpretation):</vt:lpstr>
      <vt:lpstr>huh…?  So why do you want a “central” modelserver?</vt:lpstr>
      <vt:lpstr>Why a ‘central modelserver’?</vt:lpstr>
      <vt:lpstr>General two types of ‘central BIM Servers’?</vt:lpstr>
      <vt:lpstr>General two types of ‘central BIM Servers’?</vt:lpstr>
      <vt:lpstr>Which one should I choose?  Which one is best as a ‘central’ server?</vt:lpstr>
      <vt:lpstr>Slide 16</vt:lpstr>
      <vt:lpstr>Slide 17</vt:lpstr>
      <vt:lpstr>Slide 18</vt:lpstr>
      <vt:lpstr>“There is no CENTRAL model”  (there are shoes with integrated music players) </vt:lpstr>
      <vt:lpstr>Ok….   Everybody has their own ‘central’ model</vt:lpstr>
      <vt:lpstr>Slide 21</vt:lpstr>
      <vt:lpstr>Proof?</vt:lpstr>
      <vt:lpstr>US:</vt:lpstr>
      <vt:lpstr>UK:</vt:lpstr>
      <vt:lpstr>Denmark (June 2008):</vt:lpstr>
      <vt:lpstr>Slide 26</vt:lpstr>
      <vt:lpstr>Slide 27</vt:lpstr>
      <vt:lpstr>Slide 28</vt:lpstr>
      <vt:lpstr>But ‘we’ (in the Netherlands) also know this...</vt:lpstr>
      <vt:lpstr>One experiment:</vt:lpstr>
      <vt:lpstr>Our research:</vt:lpstr>
      <vt:lpstr>Our research:</vt:lpstr>
      <vt:lpstr>Observations:</vt:lpstr>
      <vt:lpstr>Observations:</vt:lpstr>
      <vt:lpstr>And to close up….</vt:lpstr>
      <vt:lpstr>Found conclusion:  Working (live) in a ‘central’ modelserver (everybody the same tool) has more downsides than advantages. (ownership of objects, legal aspects, change requests, etc...)</vt:lpstr>
      <vt:lpstr>Other conclusions:  The IFC data standard (combined with smart process workflows) creates a stable and usable collaboration environment.    IFC meets the needs of the industry (even better than a closed data model server) when used in a process of reference models  (as described in the paper). </vt:lpstr>
      <vt:lpstr>To conclude:  Some interview responses that might be of interest for us researchers….</vt:lpstr>
      <vt:lpstr>Conceptions in the market:  “Are you using IFC? You are loosing data”  “IFC is not finished yet”  “There are no xxx in IFC”  etc…  </vt:lpstr>
      <vt:lpstr>“Stop telling everyone that IFC  is not perfect yet!”</vt:lpstr>
      <vt:lpstr>Slide 41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Information Modeling</dc:title>
  <dc:subject>An overview of BIM in the Netherlands</dc:subject>
  <dc:creator/>
  <cp:lastModifiedBy/>
  <cp:revision>1</cp:revision>
  <dcterms:created xsi:type="dcterms:W3CDTF">2012-07-25T20:20:36Z</dcterms:created>
  <dcterms:modified xsi:type="dcterms:W3CDTF">2012-07-25T20:52:26Z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Date">
    <vt:lpwstr>23-7-2012 17:14:17</vt:lpwstr>
  </property>
  <property fmtid="{D5CDD505-2E9C-101B-9397-08002B2CF9AE}" pid="3" name="Title">
    <vt:lpwstr>Building Information Modeling</vt:lpwstr>
  </property>
  <property fmtid="{D5CDD505-2E9C-101B-9397-08002B2CF9AE}" pid="4" name="SubTitle">
    <vt:lpwstr>An overview of BIM in the Netherlands</vt:lpwstr>
  </property>
  <property fmtid="{D5CDD505-2E9C-101B-9397-08002B2CF9AE}" pid="5" name="Author">
    <vt:lpwstr>Dick Schmidt</vt:lpwstr>
  </property>
  <property fmtid="{D5CDD505-2E9C-101B-9397-08002B2CF9AE}" pid="6" name="ShowPages">
    <vt:lpwstr>True</vt:lpwstr>
  </property>
  <property fmtid="{D5CDD505-2E9C-101B-9397-08002B2CF9AE}" pid="7" name="ShowDate">
    <vt:lpwstr>True</vt:lpwstr>
  </property>
  <property fmtid="{D5CDD505-2E9C-101B-9397-08002B2CF9AE}" pid="8" name="SelectedPhoto">
    <vt:lpwstr>Gebouwde omgeving3.jpg</vt:lpwstr>
  </property>
  <property fmtid="{D5CDD505-2E9C-101B-9397-08002B2CF9AE}" pid="9" name="DateText">
    <vt:lpwstr>April 19, 2012</vt:lpwstr>
  </property>
  <property fmtid="{D5CDD505-2E9C-101B-9397-08002B2CF9AE}" pid="10" name="Color">
    <vt:lpwstr>True</vt:lpwstr>
  </property>
  <property fmtid="{D5CDD505-2E9C-101B-9397-08002B2CF9AE}" pid="11" name="Grammar">
    <vt:lpwstr>0</vt:lpwstr>
  </property>
  <property fmtid="{D5CDD505-2E9C-101B-9397-08002B2CF9AE}" pid="12" name="FavoriteLink1Image">
    <vt:lpwstr>Nederland.jpg</vt:lpwstr>
  </property>
  <property fmtid="{D5CDD505-2E9C-101B-9397-08002B2CF9AE}" pid="13" name="FavoriteLink2Image">
    <vt:lpwstr>techniek.jpg</vt:lpwstr>
  </property>
  <property fmtid="{D5CDD505-2E9C-101B-9397-08002B2CF9AE}" pid="14" name="FavoriteLink1Index">
    <vt:lpwstr>1</vt:lpwstr>
  </property>
  <property fmtid="{D5CDD505-2E9C-101B-9397-08002B2CF9AE}" pid="15" name="FavoriteLink2Index">
    <vt:lpwstr>1</vt:lpwstr>
  </property>
  <property fmtid="{D5CDD505-2E9C-101B-9397-08002B2CF9AE}" pid="16" name="CreationDate">
    <vt:lpwstr>23-1-2012 14:16:49</vt:lpwstr>
  </property>
  <property fmtid="{D5CDD505-2E9C-101B-9397-08002B2CF9AE}" pid="17" name="CreationBy">
    <vt:lpwstr>berlolahmv</vt:lpwstr>
  </property>
</Properties>
</file>